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8" r:id="rId2"/>
    <p:sldId id="261" r:id="rId3"/>
    <p:sldId id="279" r:id="rId4"/>
    <p:sldId id="280" r:id="rId5"/>
    <p:sldId id="283" r:id="rId6"/>
    <p:sldId id="284" r:id="rId7"/>
    <p:sldId id="285" r:id="rId8"/>
    <p:sldId id="286" r:id="rId9"/>
    <p:sldId id="287" r:id="rId10"/>
    <p:sldId id="288" r:id="rId11"/>
    <p:sldId id="28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uyou" initials="XY" lastIdx="1" clrIdx="0">
    <p:extLst>
      <p:ext uri="{19B8F6BF-5375-455C-9EA6-DF929625EA0E}">
        <p15:presenceInfo xmlns:p15="http://schemas.microsoft.com/office/powerpoint/2012/main" userId="Xuyo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23" d="100"/>
          <a:sy n="123" d="100"/>
        </p:scale>
        <p:origin x="114" y="17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1-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5" b="4645"/>
          <a:stretch/>
        </p:blipFill>
        <p:spPr>
          <a:xfrm>
            <a:off x="-1374" y="-27384"/>
            <a:ext cx="12212127" cy="69127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73E2699-B718-4B9B-87AD-2C0B871841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47639"/>
            <a:ext cx="2160240" cy="597442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335360" y="4032014"/>
            <a:ext cx="11875393" cy="2349314"/>
          </a:xfrm>
          <a:prstGeom prst="rect">
            <a:avLst/>
          </a:prstGeom>
          <a:solidFill>
            <a:srgbClr val="004DA1"/>
          </a:solidFill>
          <a:ln>
            <a:solidFill>
              <a:srgbClr val="004DA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7806" y="5706306"/>
            <a:ext cx="8648834" cy="60301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24B912E-A78B-4ED5-8B32-FF0A56E0A78F}"/>
              </a:ext>
            </a:extLst>
          </p:cNvPr>
          <p:cNvSpPr/>
          <p:nvPr userDrawn="1"/>
        </p:nvSpPr>
        <p:spPr>
          <a:xfrm>
            <a:off x="-1375" y="3429000"/>
            <a:ext cx="11858015" cy="2034332"/>
          </a:xfrm>
          <a:prstGeom prst="rect">
            <a:avLst/>
          </a:prstGeom>
          <a:solidFill>
            <a:srgbClr val="004DA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5440" y="4149080"/>
            <a:ext cx="10081120" cy="1440160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887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985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25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-11508"/>
            <a:ext cx="12192000" cy="6869507"/>
          </a:xfrm>
          <a:prstGeom prst="rect">
            <a:avLst/>
          </a:prstGeom>
          <a:solidFill>
            <a:srgbClr val="004D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8845"/>
            <a:ext cx="12192000" cy="578850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335360" y="2321601"/>
            <a:ext cx="11521281" cy="3766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50160" y="1124744"/>
            <a:ext cx="2880320" cy="687611"/>
          </a:xfrm>
        </p:spPr>
        <p:txBody>
          <a:bodyPr>
            <a:noAutofit/>
          </a:bodyPr>
          <a:lstStyle>
            <a:lvl1pPr algn="ctr">
              <a:defRPr sz="2800">
                <a:solidFill>
                  <a:srgbClr val="004DA1"/>
                </a:solidFill>
              </a:defRPr>
            </a:lvl1pPr>
          </a:lstStyle>
          <a:p>
            <a:r>
              <a:rPr lang="zh-CN" altLang="en-US" dirty="0"/>
              <a:t>点击添加</a:t>
            </a:r>
            <a:endParaRPr lang="en-US" dirty="0"/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54E26AC4-8B63-4C82-AECE-890A891716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360" y="2321601"/>
            <a:ext cx="11521281" cy="3766503"/>
          </a:xfrm>
          <a:ln>
            <a:solidFill>
              <a:srgbClr val="004DA1"/>
            </a:solidFill>
          </a:ln>
        </p:spPr>
        <p:txBody>
          <a:bodyPr>
            <a:normAutofit/>
          </a:bodyPr>
          <a:lstStyle>
            <a:lvl1pPr algn="ctr">
              <a:lnSpc>
                <a:spcPct val="150000"/>
              </a:lnSpc>
              <a:defRPr sz="2000"/>
            </a:lvl1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00" y="54124"/>
            <a:ext cx="1428800" cy="45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49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-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-11507"/>
            <a:ext cx="12192000" cy="6869507"/>
          </a:xfrm>
          <a:prstGeom prst="rect">
            <a:avLst/>
          </a:prstGeom>
          <a:solidFill>
            <a:srgbClr val="004D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843"/>
            <a:ext cx="12192000" cy="6055508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775520" y="1291844"/>
            <a:ext cx="8640960" cy="432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54E26AC4-8B63-4C82-AECE-890A891716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5520" y="1291844"/>
            <a:ext cx="8640960" cy="4321175"/>
          </a:xfrm>
          <a:ln>
            <a:solidFill>
              <a:srgbClr val="004DA1"/>
            </a:solidFill>
          </a:ln>
        </p:spPr>
        <p:txBody>
          <a:bodyPr>
            <a:normAutofit/>
          </a:bodyPr>
          <a:lstStyle>
            <a:lvl1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  <a:defRPr sz="2400" b="0">
                <a:solidFill>
                  <a:schemeClr val="bg1">
                    <a:lumMod val="50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00" y="54124"/>
            <a:ext cx="1428800" cy="45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3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-内容页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09"/>
            <a:ext cx="12192000" cy="6869507"/>
          </a:xfrm>
          <a:prstGeom prst="rect">
            <a:avLst/>
          </a:prstGeom>
        </p:spPr>
      </p:pic>
      <p:sp>
        <p:nvSpPr>
          <p:cNvPr id="15" name="任意多边形 14"/>
          <p:cNvSpPr/>
          <p:nvPr userDrawn="1"/>
        </p:nvSpPr>
        <p:spPr>
          <a:xfrm>
            <a:off x="0" y="-11508"/>
            <a:ext cx="12192000" cy="6869507"/>
          </a:xfrm>
          <a:custGeom>
            <a:avLst/>
            <a:gdLst>
              <a:gd name="connsiteX0" fmla="*/ 11855450 w 12192000"/>
              <a:gd name="connsiteY0" fmla="*/ 6608860 h 6869507"/>
              <a:gd name="connsiteX1" fmla="*/ 12192000 w 12192000"/>
              <a:gd name="connsiteY1" fmla="*/ 6608860 h 6869507"/>
              <a:gd name="connsiteX2" fmla="*/ 12192000 w 12192000"/>
              <a:gd name="connsiteY2" fmla="*/ 6869507 h 6869507"/>
              <a:gd name="connsiteX3" fmla="*/ 11855450 w 12192000"/>
              <a:gd name="connsiteY3" fmla="*/ 6869507 h 6869507"/>
              <a:gd name="connsiteX4" fmla="*/ 0 w 12192000"/>
              <a:gd name="connsiteY4" fmla="*/ 6608860 h 6869507"/>
              <a:gd name="connsiteX5" fmla="*/ 11656587 w 12192000"/>
              <a:gd name="connsiteY5" fmla="*/ 6608860 h 6869507"/>
              <a:gd name="connsiteX6" fmla="*/ 11656587 w 12192000"/>
              <a:gd name="connsiteY6" fmla="*/ 6869507 h 6869507"/>
              <a:gd name="connsiteX7" fmla="*/ 0 w 12192000"/>
              <a:gd name="connsiteY7" fmla="*/ 6869507 h 6869507"/>
              <a:gd name="connsiteX8" fmla="*/ 551384 w 12192000"/>
              <a:gd name="connsiteY8" fmla="*/ 0 h 6869507"/>
              <a:gd name="connsiteX9" fmla="*/ 12192000 w 12192000"/>
              <a:gd name="connsiteY9" fmla="*/ 0 h 6869507"/>
              <a:gd name="connsiteX10" fmla="*/ 12192000 w 12192000"/>
              <a:gd name="connsiteY10" fmla="*/ 546689 h 6869507"/>
              <a:gd name="connsiteX11" fmla="*/ 551384 w 12192000"/>
              <a:gd name="connsiteY11" fmla="*/ 546689 h 6869507"/>
              <a:gd name="connsiteX12" fmla="*/ 0 w 12192000"/>
              <a:gd name="connsiteY12" fmla="*/ 0 h 6869507"/>
              <a:gd name="connsiteX13" fmla="*/ 334963 w 12192000"/>
              <a:gd name="connsiteY13" fmla="*/ 0 h 6869507"/>
              <a:gd name="connsiteX14" fmla="*/ 334963 w 12192000"/>
              <a:gd name="connsiteY14" fmla="*/ 546689 h 6869507"/>
              <a:gd name="connsiteX15" fmla="*/ 0 w 12192000"/>
              <a:gd name="connsiteY15" fmla="*/ 546689 h 686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69507">
                <a:moveTo>
                  <a:pt x="11855450" y="6608860"/>
                </a:moveTo>
                <a:lnTo>
                  <a:pt x="12192000" y="6608860"/>
                </a:lnTo>
                <a:lnTo>
                  <a:pt x="12192000" y="6869507"/>
                </a:lnTo>
                <a:lnTo>
                  <a:pt x="11855450" y="6869507"/>
                </a:lnTo>
                <a:close/>
                <a:moveTo>
                  <a:pt x="0" y="6608860"/>
                </a:moveTo>
                <a:lnTo>
                  <a:pt x="11656587" y="6608860"/>
                </a:lnTo>
                <a:lnTo>
                  <a:pt x="11656587" y="6869507"/>
                </a:lnTo>
                <a:lnTo>
                  <a:pt x="0" y="6869507"/>
                </a:lnTo>
                <a:close/>
                <a:moveTo>
                  <a:pt x="551384" y="0"/>
                </a:moveTo>
                <a:lnTo>
                  <a:pt x="12192000" y="0"/>
                </a:lnTo>
                <a:lnTo>
                  <a:pt x="12192000" y="546689"/>
                </a:lnTo>
                <a:lnTo>
                  <a:pt x="551384" y="546689"/>
                </a:lnTo>
                <a:close/>
                <a:moveTo>
                  <a:pt x="0" y="0"/>
                </a:moveTo>
                <a:lnTo>
                  <a:pt x="334963" y="0"/>
                </a:lnTo>
                <a:lnTo>
                  <a:pt x="334963" y="546689"/>
                </a:lnTo>
                <a:lnTo>
                  <a:pt x="0" y="546689"/>
                </a:lnTo>
                <a:close/>
              </a:path>
            </a:pathLst>
          </a:custGeom>
          <a:solidFill>
            <a:srgbClr val="004D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7408" y="17640"/>
            <a:ext cx="8352928" cy="531040"/>
          </a:xfr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u="none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此处添加标题一</a:t>
            </a:r>
            <a:r>
              <a:rPr lang="en-US" altLang="zh-CN" dirty="0"/>
              <a:t>/</a:t>
            </a:r>
            <a:r>
              <a:rPr lang="zh-CN" altLang="en-US" dirty="0"/>
              <a:t>议题一</a:t>
            </a:r>
            <a:r>
              <a:rPr lang="en-US" altLang="zh-CN" dirty="0"/>
              <a:t>/</a:t>
            </a:r>
            <a:r>
              <a:rPr lang="zh-CN" altLang="en-US" dirty="0"/>
              <a:t>内容一</a:t>
            </a:r>
            <a:r>
              <a:rPr lang="en-US" altLang="zh-CN" dirty="0"/>
              <a:t>/</a:t>
            </a:r>
            <a:r>
              <a:rPr lang="zh-CN" altLang="en-US" dirty="0"/>
              <a:t>章节一题目</a:t>
            </a:r>
            <a:endParaRPr 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334963" y="541842"/>
            <a:ext cx="11520488" cy="6055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852FA35-0678-4BA6-8332-BA5928F026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549275"/>
            <a:ext cx="11520487" cy="719138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rgbClr val="004DA1"/>
                </a:solidFill>
              </a:defRPr>
            </a:lvl1pPr>
          </a:lstStyle>
          <a:p>
            <a:pPr lvl="0"/>
            <a:r>
              <a:rPr lang="zh-CN" altLang="en-US" dirty="0"/>
              <a:t>单击此处添加本页标题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330" y="90180"/>
            <a:ext cx="1080120" cy="34331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275847"/>
            <a:ext cx="11521280" cy="5034068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buNone/>
              <a:defRPr sz="2000"/>
            </a:lvl1pPr>
            <a:lvl2pPr marL="457200" indent="0">
              <a:lnSpc>
                <a:spcPct val="114000"/>
              </a:lnSpc>
              <a:buNone/>
              <a:defRPr sz="1800"/>
            </a:lvl2pPr>
            <a:lvl3pPr marL="914400" indent="0">
              <a:lnSpc>
                <a:spcPct val="114000"/>
              </a:lnSpc>
              <a:buNone/>
              <a:defRPr sz="1600"/>
            </a:lvl3pPr>
            <a:lvl4pPr marL="1371600" indent="0">
              <a:lnSpc>
                <a:spcPct val="114000"/>
              </a:lnSpc>
              <a:buNone/>
              <a:defRPr sz="1400"/>
            </a:lvl4pPr>
            <a:lvl5pPr marL="1828800" indent="0">
              <a:lnSpc>
                <a:spcPct val="114000"/>
              </a:lnSpc>
              <a:buNone/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2971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335360" y="1988840"/>
            <a:ext cx="11521280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681EFC4-C443-428E-98CA-E67D82E2E1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3079440"/>
            <a:ext cx="11521280" cy="687611"/>
          </a:xfrm>
        </p:spPr>
        <p:txBody>
          <a:bodyPr>
            <a:noAutofit/>
          </a:bodyPr>
          <a:lstStyle>
            <a:lvl1pPr algn="ctr">
              <a:defRPr sz="4800">
                <a:solidFill>
                  <a:srgbClr val="004DA1"/>
                </a:solidFill>
              </a:defRPr>
            </a:lvl1pPr>
          </a:lstStyle>
          <a:p>
            <a:r>
              <a:rPr lang="zh-CN" altLang="en-US" dirty="0"/>
              <a:t>此处输入敬请批评指正</a:t>
            </a:r>
          </a:p>
        </p:txBody>
      </p:sp>
    </p:spTree>
    <p:extLst>
      <p:ext uri="{BB962C8B-B14F-4D97-AF65-F5344CB8AC3E}">
        <p14:creationId xmlns:p14="http://schemas.microsoft.com/office/powerpoint/2010/main" val="294874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-11508"/>
            <a:ext cx="12192000" cy="68695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190358" y="541842"/>
            <a:ext cx="11810298" cy="5855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314" y="6453336"/>
            <a:ext cx="1260342" cy="3485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280079"/>
            <a:ext cx="3744416" cy="2397737"/>
          </a:xfrm>
        </p:spPr>
        <p:txBody>
          <a:bodyPr>
            <a:no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DAE6A23-F628-4BD5-AD94-7377EF90098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12226" y="1280079"/>
            <a:ext cx="3744416" cy="2397737"/>
          </a:xfrm>
        </p:spPr>
        <p:txBody>
          <a:bodyPr>
            <a:no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93D0733-84A2-4590-AF63-4145D996BC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223792" y="1280079"/>
            <a:ext cx="3744416" cy="2397737"/>
          </a:xfrm>
        </p:spPr>
        <p:txBody>
          <a:bodyPr>
            <a:no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3C53355-0B79-4CF6-ABF8-955CFD51DB6E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335360" y="3789040"/>
            <a:ext cx="3744416" cy="2397737"/>
          </a:xfrm>
        </p:spPr>
        <p:txBody>
          <a:bodyPr>
            <a:no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3C03ACC-BEB9-4919-A06F-619EBD4F0C61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112226" y="3789040"/>
            <a:ext cx="3744416" cy="2397737"/>
          </a:xfrm>
        </p:spPr>
        <p:txBody>
          <a:bodyPr>
            <a:no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79D912A-F7D0-4AB8-B203-A163600734AA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223792" y="3789040"/>
            <a:ext cx="3744416" cy="2397737"/>
          </a:xfrm>
        </p:spPr>
        <p:txBody>
          <a:bodyPr>
            <a:no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13ED430-7407-4410-B4A5-AD490E4B44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17640"/>
            <a:ext cx="8352928" cy="531040"/>
          </a:xfr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u="none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内容</a:t>
            </a:r>
            <a:r>
              <a:rPr lang="zh-CN" altLang="en-US" dirty="0">
                <a:solidFill>
                  <a:srgbClr val="004DA1"/>
                </a:solidFill>
              </a:rPr>
              <a:t>一、</a:t>
            </a:r>
            <a:r>
              <a:rPr lang="zh-CN" altLang="en-US" dirty="0"/>
              <a:t>此处添加标题一</a:t>
            </a:r>
            <a:r>
              <a:rPr lang="en-US" altLang="zh-CN" dirty="0"/>
              <a:t>/</a:t>
            </a:r>
            <a:r>
              <a:rPr lang="zh-CN" altLang="en-US" dirty="0"/>
              <a:t>议题一</a:t>
            </a:r>
            <a:r>
              <a:rPr lang="en-US" altLang="zh-CN" dirty="0"/>
              <a:t>/</a:t>
            </a:r>
            <a:r>
              <a:rPr lang="zh-CN" altLang="en-US" dirty="0"/>
              <a:t>内容一</a:t>
            </a:r>
            <a:r>
              <a:rPr lang="en-US" altLang="zh-CN" dirty="0"/>
              <a:t>/</a:t>
            </a:r>
            <a:r>
              <a:rPr lang="zh-CN" altLang="en-US" dirty="0"/>
              <a:t>章节一题目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AC26BD9-BA3D-4622-90AF-F19BBE7FA113}"/>
              </a:ext>
            </a:extLst>
          </p:cNvPr>
          <p:cNvSpPr txBox="1">
            <a:spLocks/>
          </p:cNvSpPr>
          <p:nvPr userDrawn="1"/>
        </p:nvSpPr>
        <p:spPr>
          <a:xfrm>
            <a:off x="335360" y="548680"/>
            <a:ext cx="11521280" cy="71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r>
              <a:rPr lang="zh-CN" altLang="en-US" sz="2800" dirty="0">
                <a:solidFill>
                  <a:schemeClr val="tx1"/>
                </a:solidFill>
              </a:rPr>
              <a:t>（一）标题一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B001988-80CF-447B-8818-B282F890E62C}"/>
              </a:ext>
            </a:extLst>
          </p:cNvPr>
          <p:cNvSpPr/>
          <p:nvPr userDrawn="1"/>
        </p:nvSpPr>
        <p:spPr>
          <a:xfrm>
            <a:off x="263360" y="637956"/>
            <a:ext cx="144000" cy="540000"/>
          </a:xfrm>
          <a:prstGeom prst="rect">
            <a:avLst/>
          </a:prstGeom>
          <a:solidFill>
            <a:srgbClr val="004D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95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C1ABC06-488D-4DB5-93AF-EFB9183A9A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17640"/>
            <a:ext cx="8352928" cy="531040"/>
          </a:xfr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u="none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内容</a:t>
            </a:r>
            <a:r>
              <a:rPr lang="zh-CN" altLang="en-US" dirty="0">
                <a:solidFill>
                  <a:srgbClr val="004DA1"/>
                </a:solidFill>
              </a:rPr>
              <a:t>一、</a:t>
            </a:r>
            <a:r>
              <a:rPr lang="zh-CN" altLang="en-US" dirty="0"/>
              <a:t>此处添加标题一</a:t>
            </a:r>
            <a:r>
              <a:rPr lang="en-US" altLang="zh-CN" dirty="0"/>
              <a:t>/</a:t>
            </a:r>
            <a:r>
              <a:rPr lang="zh-CN" altLang="en-US" dirty="0"/>
              <a:t>议题一</a:t>
            </a:r>
            <a:r>
              <a:rPr lang="en-US" altLang="zh-CN" dirty="0"/>
              <a:t>/</a:t>
            </a:r>
            <a:r>
              <a:rPr lang="zh-CN" altLang="en-US" dirty="0"/>
              <a:t>内容一</a:t>
            </a:r>
            <a:r>
              <a:rPr lang="en-US" altLang="zh-CN" dirty="0"/>
              <a:t>/</a:t>
            </a:r>
            <a:r>
              <a:rPr lang="zh-CN" altLang="en-US" dirty="0"/>
              <a:t>章节一题目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1F84CCA-FDD2-493A-852F-20444B68BDE8}"/>
              </a:ext>
            </a:extLst>
          </p:cNvPr>
          <p:cNvSpPr txBox="1">
            <a:spLocks/>
          </p:cNvSpPr>
          <p:nvPr userDrawn="1"/>
        </p:nvSpPr>
        <p:spPr>
          <a:xfrm>
            <a:off x="335360" y="548680"/>
            <a:ext cx="11521280" cy="71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r>
              <a:rPr lang="zh-CN" altLang="en-US" sz="2800" dirty="0">
                <a:solidFill>
                  <a:schemeClr val="tx1"/>
                </a:solidFill>
              </a:rPr>
              <a:t>（一）标题一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F692639-0E88-47C1-AAAA-2BCA9DF48164}"/>
              </a:ext>
            </a:extLst>
          </p:cNvPr>
          <p:cNvSpPr/>
          <p:nvPr userDrawn="1"/>
        </p:nvSpPr>
        <p:spPr>
          <a:xfrm>
            <a:off x="263360" y="637956"/>
            <a:ext cx="144000" cy="540000"/>
          </a:xfrm>
          <a:prstGeom prst="rect">
            <a:avLst/>
          </a:prstGeom>
          <a:solidFill>
            <a:srgbClr val="004D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54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>
            <a:extLst>
              <a:ext uri="{FF2B5EF4-FFF2-40B4-BE49-F238E27FC236}">
                <a16:creationId xmlns:a16="http://schemas.microsoft.com/office/drawing/2014/main" id="{34FBAA22-2712-46EA-B163-ED6E53485D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75520" y="1628800"/>
            <a:ext cx="3600400" cy="3600400"/>
          </a:xfrm>
          <a:custGeom>
            <a:avLst/>
            <a:gdLst>
              <a:gd name="connsiteX0" fmla="*/ 1800200 w 3600400"/>
              <a:gd name="connsiteY0" fmla="*/ 0 h 3600400"/>
              <a:gd name="connsiteX1" fmla="*/ 3600400 w 3600400"/>
              <a:gd name="connsiteY1" fmla="*/ 1800200 h 3600400"/>
              <a:gd name="connsiteX2" fmla="*/ 1800200 w 3600400"/>
              <a:gd name="connsiteY2" fmla="*/ 3600400 h 3600400"/>
              <a:gd name="connsiteX3" fmla="*/ 0 w 3600400"/>
              <a:gd name="connsiteY3" fmla="*/ 1800200 h 3600400"/>
              <a:gd name="connsiteX4" fmla="*/ 1800200 w 3600400"/>
              <a:gd name="connsiteY4" fmla="*/ 0 h 36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400" h="3600400">
                <a:moveTo>
                  <a:pt x="1800200" y="0"/>
                </a:moveTo>
                <a:cubicBezTo>
                  <a:pt x="2794423" y="0"/>
                  <a:pt x="3600400" y="805977"/>
                  <a:pt x="3600400" y="1800200"/>
                </a:cubicBezTo>
                <a:cubicBezTo>
                  <a:pt x="3600400" y="2794423"/>
                  <a:pt x="2794423" y="3600400"/>
                  <a:pt x="1800200" y="3600400"/>
                </a:cubicBezTo>
                <a:cubicBezTo>
                  <a:pt x="805977" y="3600400"/>
                  <a:pt x="0" y="2794423"/>
                  <a:pt x="0" y="1800200"/>
                </a:cubicBezTo>
                <a:cubicBezTo>
                  <a:pt x="0" y="805977"/>
                  <a:pt x="805977" y="0"/>
                  <a:pt x="18002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>
            <a:extLst>
              <a:ext uri="{FF2B5EF4-FFF2-40B4-BE49-F238E27FC236}">
                <a16:creationId xmlns:a16="http://schemas.microsoft.com/office/drawing/2014/main" id="{D0B9912E-6BA5-4EED-A191-C62781E362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16082" y="1628800"/>
            <a:ext cx="3600400" cy="3600400"/>
          </a:xfrm>
          <a:custGeom>
            <a:avLst/>
            <a:gdLst>
              <a:gd name="connsiteX0" fmla="*/ 1800200 w 3600400"/>
              <a:gd name="connsiteY0" fmla="*/ 0 h 3600400"/>
              <a:gd name="connsiteX1" fmla="*/ 3600400 w 3600400"/>
              <a:gd name="connsiteY1" fmla="*/ 1800200 h 3600400"/>
              <a:gd name="connsiteX2" fmla="*/ 1800200 w 3600400"/>
              <a:gd name="connsiteY2" fmla="*/ 3600400 h 3600400"/>
              <a:gd name="connsiteX3" fmla="*/ 0 w 3600400"/>
              <a:gd name="connsiteY3" fmla="*/ 1800200 h 3600400"/>
              <a:gd name="connsiteX4" fmla="*/ 1800200 w 3600400"/>
              <a:gd name="connsiteY4" fmla="*/ 0 h 36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400" h="3600400">
                <a:moveTo>
                  <a:pt x="1800200" y="0"/>
                </a:moveTo>
                <a:cubicBezTo>
                  <a:pt x="2794423" y="0"/>
                  <a:pt x="3600400" y="805977"/>
                  <a:pt x="3600400" y="1800200"/>
                </a:cubicBezTo>
                <a:cubicBezTo>
                  <a:pt x="3600400" y="2794423"/>
                  <a:pt x="2794423" y="3600400"/>
                  <a:pt x="1800200" y="3600400"/>
                </a:cubicBezTo>
                <a:cubicBezTo>
                  <a:pt x="805977" y="3600400"/>
                  <a:pt x="0" y="2794423"/>
                  <a:pt x="0" y="1800200"/>
                </a:cubicBezTo>
                <a:cubicBezTo>
                  <a:pt x="0" y="805977"/>
                  <a:pt x="805977" y="0"/>
                  <a:pt x="18002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E6B10C6-CA08-407C-8463-FA9006D99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17640"/>
            <a:ext cx="8352928" cy="531040"/>
          </a:xfr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u="none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内容</a:t>
            </a:r>
            <a:r>
              <a:rPr lang="zh-CN" altLang="en-US" dirty="0">
                <a:solidFill>
                  <a:srgbClr val="004DA1"/>
                </a:solidFill>
              </a:rPr>
              <a:t>一、</a:t>
            </a:r>
            <a:r>
              <a:rPr lang="zh-CN" altLang="en-US" dirty="0"/>
              <a:t>此处添加标题一</a:t>
            </a:r>
            <a:r>
              <a:rPr lang="en-US" altLang="zh-CN" dirty="0"/>
              <a:t>/</a:t>
            </a:r>
            <a:r>
              <a:rPr lang="zh-CN" altLang="en-US" dirty="0"/>
              <a:t>议题一</a:t>
            </a:r>
            <a:r>
              <a:rPr lang="en-US" altLang="zh-CN" dirty="0"/>
              <a:t>/</a:t>
            </a:r>
            <a:r>
              <a:rPr lang="zh-CN" altLang="en-US" dirty="0"/>
              <a:t>内容一</a:t>
            </a:r>
            <a:r>
              <a:rPr lang="en-US" altLang="zh-CN" dirty="0"/>
              <a:t>/</a:t>
            </a:r>
            <a:r>
              <a:rPr lang="zh-CN" altLang="en-US" dirty="0"/>
              <a:t>章节一题目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0EDE9DF-2E90-47F0-B42D-60398C552BFF}"/>
              </a:ext>
            </a:extLst>
          </p:cNvPr>
          <p:cNvSpPr txBox="1">
            <a:spLocks/>
          </p:cNvSpPr>
          <p:nvPr userDrawn="1"/>
        </p:nvSpPr>
        <p:spPr>
          <a:xfrm>
            <a:off x="335360" y="548680"/>
            <a:ext cx="11521280" cy="71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r>
              <a:rPr lang="zh-CN" altLang="en-US" sz="2800" dirty="0">
                <a:solidFill>
                  <a:schemeClr val="tx1"/>
                </a:solidFill>
              </a:rPr>
              <a:t>（一）标题一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44E289F-CB44-47C4-ACD4-8FCB3EC5C48D}"/>
              </a:ext>
            </a:extLst>
          </p:cNvPr>
          <p:cNvSpPr/>
          <p:nvPr userDrawn="1"/>
        </p:nvSpPr>
        <p:spPr>
          <a:xfrm>
            <a:off x="263360" y="637956"/>
            <a:ext cx="144000" cy="540000"/>
          </a:xfrm>
          <a:prstGeom prst="rect">
            <a:avLst/>
          </a:prstGeom>
          <a:solidFill>
            <a:srgbClr val="004D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80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8824" y="1268760"/>
            <a:ext cx="5747816" cy="4873625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360" y="1268760"/>
            <a:ext cx="5328592" cy="4873624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323AB9-3B30-4A9D-9C84-C197ECA571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17640"/>
            <a:ext cx="8352928" cy="531040"/>
          </a:xfr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u="none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内容</a:t>
            </a:r>
            <a:r>
              <a:rPr lang="zh-CN" altLang="en-US" dirty="0">
                <a:solidFill>
                  <a:srgbClr val="004DA1"/>
                </a:solidFill>
              </a:rPr>
              <a:t>一、</a:t>
            </a:r>
            <a:r>
              <a:rPr lang="zh-CN" altLang="en-US" dirty="0"/>
              <a:t>此处添加标题一</a:t>
            </a:r>
            <a:r>
              <a:rPr lang="en-US" altLang="zh-CN" dirty="0"/>
              <a:t>/</a:t>
            </a:r>
            <a:r>
              <a:rPr lang="zh-CN" altLang="en-US" dirty="0"/>
              <a:t>议题一</a:t>
            </a:r>
            <a:r>
              <a:rPr lang="en-US" altLang="zh-CN" dirty="0"/>
              <a:t>/</a:t>
            </a:r>
            <a:r>
              <a:rPr lang="zh-CN" altLang="en-US" dirty="0"/>
              <a:t>内容一</a:t>
            </a:r>
            <a:r>
              <a:rPr lang="en-US" altLang="zh-CN" dirty="0"/>
              <a:t>/</a:t>
            </a:r>
            <a:r>
              <a:rPr lang="zh-CN" altLang="en-US" dirty="0"/>
              <a:t>章节一题目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821397-ED44-4AD0-982A-5DAC1FCA4B96}"/>
              </a:ext>
            </a:extLst>
          </p:cNvPr>
          <p:cNvSpPr txBox="1">
            <a:spLocks/>
          </p:cNvSpPr>
          <p:nvPr userDrawn="1"/>
        </p:nvSpPr>
        <p:spPr>
          <a:xfrm>
            <a:off x="335360" y="548680"/>
            <a:ext cx="11521280" cy="71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r>
              <a:rPr lang="zh-CN" altLang="en-US" sz="2800" dirty="0">
                <a:solidFill>
                  <a:schemeClr val="tx1"/>
                </a:solidFill>
              </a:rPr>
              <a:t>（一）标题一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E2E97A-C083-4185-92CB-E43FA9F69D1C}"/>
              </a:ext>
            </a:extLst>
          </p:cNvPr>
          <p:cNvSpPr/>
          <p:nvPr userDrawn="1"/>
        </p:nvSpPr>
        <p:spPr>
          <a:xfrm>
            <a:off x="263360" y="637956"/>
            <a:ext cx="144000" cy="540000"/>
          </a:xfrm>
          <a:prstGeom prst="rect">
            <a:avLst/>
          </a:prstGeom>
          <a:solidFill>
            <a:srgbClr val="004D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501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408" y="576905"/>
            <a:ext cx="11521280" cy="687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408" y="1268760"/>
            <a:ext cx="11521280" cy="4597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182F431-D49A-4694-A0A1-6740D1300C2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34341"/>
            <a:ext cx="1512168" cy="48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5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87" r:id="rId3"/>
    <p:sldLayoutId id="2147483685" r:id="rId4"/>
    <p:sldLayoutId id="2147483688" r:id="rId5"/>
    <p:sldLayoutId id="2147483686" r:id="rId6"/>
    <p:sldLayoutId id="2147483678" r:id="rId7"/>
    <p:sldLayoutId id="2147483683" r:id="rId8"/>
    <p:sldLayoutId id="2147483680" r:id="rId9"/>
    <p:sldLayoutId id="2147483679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grs.zju.edu.cn/grsinfo.html#aname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1166778" y="4000504"/>
            <a:ext cx="10081120" cy="1440160"/>
          </a:xfrm>
        </p:spPr>
        <p:txBody>
          <a:bodyPr>
            <a:normAutofit/>
          </a:bodyPr>
          <a:lstStyle/>
          <a:p>
            <a:r>
              <a:rPr lang="zh-CN" altLang="en-US" sz="4400" dirty="0" smtClean="0"/>
              <a:t>课程评价操作</a:t>
            </a:r>
            <a:r>
              <a:rPr lang="zh-CN" altLang="en-US" sz="4400" dirty="0"/>
              <a:t>指南</a:t>
            </a:r>
            <a:r>
              <a:rPr lang="zh-CN" altLang="en-US" sz="4400" dirty="0" smtClean="0"/>
              <a:t>（督导</a:t>
            </a:r>
            <a:r>
              <a:rPr lang="zh-CN" altLang="en-US" sz="4400" dirty="0" smtClean="0"/>
              <a:t>版）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9180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6"/>
          <p:cNvSpPr>
            <a:spLocks noGrp="1"/>
          </p:cNvSpPr>
          <p:nvPr>
            <p:ph idx="1"/>
          </p:nvPr>
        </p:nvSpPr>
        <p:spPr>
          <a:xfrm>
            <a:off x="309522" y="500042"/>
            <a:ext cx="11542659" cy="534071"/>
          </a:xfrm>
        </p:spPr>
        <p:txBody>
          <a:bodyPr/>
          <a:lstStyle/>
          <a:p>
            <a:r>
              <a:rPr lang="zh-CN" altLang="en-US" sz="2400" dirty="0"/>
              <a:t>二</a:t>
            </a:r>
            <a:r>
              <a:rPr lang="zh-CN" altLang="en-US" sz="2400" dirty="0" smtClean="0"/>
              <a:t>、课程评价移动端操作</a:t>
            </a:r>
            <a:endParaRPr lang="zh-CN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89511" y="5429264"/>
            <a:ext cx="215956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4</a:t>
            </a:r>
            <a:r>
              <a:rPr lang="zh-CN" altLang="en-US" dirty="0" smtClean="0"/>
              <a:t>、打开课程评价后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请选择督导权限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19735" y="5429264"/>
            <a:ext cx="203132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5</a:t>
            </a:r>
            <a:r>
              <a:rPr lang="zh-CN" altLang="en-US" dirty="0" smtClean="0"/>
              <a:t>、</a:t>
            </a:r>
            <a:r>
              <a:rPr lang="zh-CN" altLang="en-US" dirty="0"/>
              <a:t>根据</a:t>
            </a:r>
            <a:r>
              <a:rPr lang="zh-CN" altLang="en-US" dirty="0" smtClean="0"/>
              <a:t>查询条件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选择课程进行评价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221718" y="5429264"/>
            <a:ext cx="235192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6</a:t>
            </a:r>
            <a:r>
              <a:rPr lang="zh-CN" altLang="en-US" dirty="0" smtClean="0"/>
              <a:t>、对课程进行评分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评分模式与</a:t>
            </a:r>
            <a:r>
              <a:rPr lang="en-US" altLang="zh-CN" dirty="0" smtClean="0"/>
              <a:t>PC</a:t>
            </a:r>
            <a:r>
              <a:rPr lang="zh-CN" altLang="en-US" dirty="0" smtClean="0"/>
              <a:t>端一致</a:t>
            </a:r>
            <a:endParaRPr lang="zh-CN" altLang="en-US" dirty="0"/>
          </a:p>
        </p:txBody>
      </p:sp>
      <p:sp>
        <p:nvSpPr>
          <p:cNvPr id="15" name="右箭头 14"/>
          <p:cNvSpPr/>
          <p:nvPr/>
        </p:nvSpPr>
        <p:spPr>
          <a:xfrm>
            <a:off x="3667108" y="2928934"/>
            <a:ext cx="57150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7239008" y="2928934"/>
            <a:ext cx="57150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3246" y="1142985"/>
            <a:ext cx="2081357" cy="396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522" y="1142986"/>
            <a:ext cx="1991175" cy="396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357" y="1123427"/>
            <a:ext cx="2111288" cy="4053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67240" y="2714620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 smtClean="0"/>
              <a:t>谢谢大家</a:t>
            </a:r>
            <a:endParaRPr lang="zh-CN" altLang="en-US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493E73-BB26-461D-B9A8-8AA4E100A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302EBB-E75B-46CB-8DA2-D8D9B86A8B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0051" y="2321601"/>
            <a:ext cx="5357850" cy="3766503"/>
          </a:xfrm>
          <a:solidFill>
            <a:schemeClr val="bg1"/>
          </a:solidFill>
          <a:ln w="12700">
            <a:solidFill>
              <a:srgbClr val="004DA1"/>
            </a:solidFill>
          </a:ln>
        </p:spPr>
        <p:txBody>
          <a:bodyPr anchor="ctr">
            <a:normAutofit/>
          </a:bodyPr>
          <a:lstStyle/>
          <a:p>
            <a:pPr marL="0" indent="0" algn="l">
              <a:buNone/>
            </a:pPr>
            <a:r>
              <a:rPr lang="en-US" altLang="zh-CN" sz="3200" dirty="0"/>
              <a:t>1</a:t>
            </a:r>
            <a:r>
              <a:rPr lang="zh-CN" altLang="en-US" sz="3200" dirty="0" smtClean="0"/>
              <a:t>、课程评价前准备                                           </a:t>
            </a:r>
            <a:endParaRPr lang="zh-CN" altLang="en-US" sz="3200" dirty="0"/>
          </a:p>
          <a:p>
            <a:pPr marL="0" indent="0" algn="l">
              <a:buNone/>
            </a:pPr>
            <a:r>
              <a:rPr lang="en-US" altLang="zh-CN" sz="3200" dirty="0"/>
              <a:t>2</a:t>
            </a:r>
            <a:r>
              <a:rPr lang="zh-CN" altLang="en-US" sz="3200" dirty="0" smtClean="0"/>
              <a:t>、课程评价电脑端操作</a:t>
            </a:r>
            <a:endParaRPr lang="zh-CN" altLang="en-US" sz="3200" dirty="0"/>
          </a:p>
          <a:p>
            <a:pPr marL="0" indent="0" algn="l">
              <a:buNone/>
            </a:pPr>
            <a:r>
              <a:rPr lang="en-US" altLang="zh-CN" sz="3200" dirty="0"/>
              <a:t>3</a:t>
            </a:r>
            <a:r>
              <a:rPr lang="zh-CN" altLang="en-US" sz="3200" dirty="0" smtClean="0"/>
              <a:t>、课程评价移动端操作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7686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380960" y="571480"/>
            <a:ext cx="4429155" cy="571504"/>
          </a:xfrm>
        </p:spPr>
        <p:txBody>
          <a:bodyPr/>
          <a:lstStyle/>
          <a:p>
            <a:r>
              <a:rPr lang="zh-CN" altLang="en-US" sz="2400" dirty="0"/>
              <a:t>一</a:t>
            </a:r>
            <a:r>
              <a:rPr lang="zh-CN" altLang="en-US" sz="2400" dirty="0" smtClean="0"/>
              <a:t>、课程评价前</a:t>
            </a:r>
            <a:r>
              <a:rPr lang="zh-CN" altLang="en-US" sz="2400" dirty="0"/>
              <a:t>准备</a:t>
            </a:r>
            <a:endParaRPr lang="en-US" altLang="zh-CN" sz="2400" dirty="0"/>
          </a:p>
          <a:p>
            <a:pPr>
              <a:lnSpc>
                <a:spcPct val="100000"/>
              </a:lnSpc>
            </a:pPr>
            <a:endParaRPr lang="en-US" altLang="zh-CN" sz="1800" u="sng" dirty="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endParaRPr lang="en-US" altLang="zh-CN" sz="1800" u="sng" dirty="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endParaRPr lang="en-US" altLang="zh-CN" sz="1800" u="sng" dirty="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endParaRPr lang="en-US" altLang="zh-CN" sz="1800" dirty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en-US" altLang="zh-CN" sz="1800" dirty="0">
                <a:latin typeface="+mj-ea"/>
                <a:ea typeface="+mj-ea"/>
              </a:rPr>
              <a:t>	</a:t>
            </a:r>
            <a:endParaRPr lang="zh-CN" altLang="en-US" sz="1800" dirty="0" smtClean="0">
              <a:latin typeface="+mj-ea"/>
              <a:ea typeface="+mj-ea"/>
            </a:endParaRPr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588" y="3639925"/>
            <a:ext cx="1905639" cy="13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480" y="3497049"/>
            <a:ext cx="928177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0248" y="4714884"/>
            <a:ext cx="224174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B8C9A283-B381-4519-A4E8-A75F2B3F3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96330" y="1714488"/>
            <a:ext cx="308377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9035900" y="4714884"/>
            <a:ext cx="22621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 smtClean="0">
                <a:latin typeface="+mj-ea"/>
              </a:rPr>
              <a:t>安装浙大钉</a:t>
            </a:r>
            <a:endParaRPr lang="en-US" altLang="zh-CN" dirty="0" smtClean="0">
              <a:latin typeface="+mj-ea"/>
            </a:endParaRPr>
          </a:p>
          <a:p>
            <a:pPr algn="ctr"/>
            <a:r>
              <a:rPr lang="zh-CN" altLang="en-US" dirty="0" smtClean="0">
                <a:latin typeface="+mj-ea"/>
              </a:rPr>
              <a:t>苹果、华为商店下载</a:t>
            </a:r>
            <a:endParaRPr lang="en-US" altLang="zh-CN" dirty="0" smtClean="0">
              <a:latin typeface="+mj-ea"/>
            </a:endParaRPr>
          </a:p>
          <a:p>
            <a:pPr algn="ctr"/>
            <a:r>
              <a:rPr lang="zh-CN" altLang="en-US" dirty="0" smtClean="0">
                <a:latin typeface="+mj-ea"/>
              </a:rPr>
              <a:t>或扫上面二维码</a:t>
            </a:r>
            <a:endParaRPr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8453454" y="428604"/>
            <a:ext cx="214314" cy="614366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595934" y="3786190"/>
            <a:ext cx="29289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 smtClean="0">
                <a:latin typeface="+mj-ea"/>
              </a:rPr>
              <a:t> 另外可以准备纸笔</a:t>
            </a:r>
            <a:endParaRPr lang="en-US" altLang="zh-CN" dirty="0" smtClean="0">
              <a:latin typeface="+mj-ea"/>
            </a:endParaRPr>
          </a:p>
          <a:p>
            <a:pPr>
              <a:lnSpc>
                <a:spcPct val="100000"/>
              </a:lnSpc>
            </a:pPr>
            <a:r>
              <a:rPr lang="en-US" altLang="zh-CN" dirty="0" smtClean="0">
                <a:latin typeface="+mj-ea"/>
              </a:rPr>
              <a:t> </a:t>
            </a:r>
            <a:r>
              <a:rPr lang="zh-CN" altLang="en-US" dirty="0" smtClean="0">
                <a:latin typeface="+mj-ea"/>
              </a:rPr>
              <a:t>先将听课的情况记录下来  后期再登记到系统中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952464" y="4997247"/>
            <a:ext cx="1938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u="sng" dirty="0" smtClean="0">
                <a:latin typeface="+mj-ea"/>
              </a:rPr>
              <a:t> 可上网电脑一台 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3095604" y="4925809"/>
            <a:ext cx="2262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u="sng" dirty="0" smtClean="0">
                <a:latin typeface="+mj-ea"/>
              </a:rPr>
              <a:t>可联网智能手机一部</a:t>
            </a:r>
            <a:endParaRPr lang="en-US" altLang="zh-CN" u="sng" dirty="0" smtClean="0">
              <a:latin typeface="+mj-ea"/>
            </a:endParaRPr>
          </a:p>
          <a:p>
            <a:r>
              <a:rPr lang="zh-CN" altLang="en-US" u="sng" dirty="0" smtClean="0">
                <a:latin typeface="+mj-ea"/>
              </a:rPr>
              <a:t>（安装浙大钉）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738414" y="399711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或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81026" y="1571612"/>
            <a:ext cx="5935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督导权限需后台开通：请填写</a:t>
            </a:r>
            <a:r>
              <a:rPr lang="zh-CN" altLang="en-US" dirty="0" smtClean="0"/>
              <a:t>“</a:t>
            </a:r>
            <a:r>
              <a:rPr lang="zh-CN" altLang="zh-CN" dirty="0"/>
              <a:t>院系督导信息</a:t>
            </a:r>
            <a:r>
              <a:rPr lang="zh-CN" altLang="zh-CN" dirty="0" smtClean="0"/>
              <a:t>登记表</a:t>
            </a:r>
            <a:r>
              <a:rPr lang="zh-CN" altLang="en-US" dirty="0" smtClean="0"/>
              <a:t>”</a:t>
            </a:r>
            <a:r>
              <a:rPr lang="zh-CN" altLang="en-US" dirty="0" smtClean="0"/>
              <a:t>，由院</a:t>
            </a:r>
            <a:r>
              <a:rPr lang="zh-CN" altLang="en-US" dirty="0" smtClean="0"/>
              <a:t>系反馈</a:t>
            </a:r>
            <a:r>
              <a:rPr lang="zh-CN" altLang="en-US" dirty="0" smtClean="0"/>
              <a:t>给研究生院进行开通。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132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334963" y="725097"/>
            <a:ext cx="11542659" cy="534071"/>
          </a:xfrm>
        </p:spPr>
        <p:txBody>
          <a:bodyPr/>
          <a:lstStyle/>
          <a:p>
            <a:r>
              <a:rPr lang="zh-CN" altLang="en-US" sz="2400" dirty="0"/>
              <a:t>二</a:t>
            </a:r>
            <a:r>
              <a:rPr lang="zh-CN" altLang="en-US" sz="2400" dirty="0" smtClean="0"/>
              <a:t>、课程评价电脑端操作</a:t>
            </a:r>
            <a:endParaRPr lang="zh-CN" alt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38150" y="1428736"/>
            <a:ext cx="10892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、打开浏览器（建议使用</a:t>
            </a:r>
            <a:r>
              <a:rPr lang="en-US" altLang="zh-CN" dirty="0" smtClean="0"/>
              <a:t>Google Chrome</a:t>
            </a:r>
            <a:r>
              <a:rPr lang="zh-CN" altLang="en-US" dirty="0" smtClean="0"/>
              <a:t>）浏览器，地址栏录入</a:t>
            </a:r>
            <a:r>
              <a:rPr lang="en-US" altLang="zh-CN" dirty="0" smtClean="0">
                <a:hlinkClick r:id="rId2"/>
              </a:rPr>
              <a:t>http://grs.zju.edu.cn/grsinfo.html#aname</a:t>
            </a:r>
            <a:endParaRPr lang="en-US" altLang="zh-CN" dirty="0" smtClean="0"/>
          </a:p>
          <a:p>
            <a:r>
              <a:rPr lang="zh-CN" altLang="en-US" dirty="0" smtClean="0"/>
              <a:t>打开研究生管理系统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588" y="2143116"/>
            <a:ext cx="1056322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45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6"/>
          <p:cNvSpPr>
            <a:spLocks noGrp="1"/>
          </p:cNvSpPr>
          <p:nvPr>
            <p:ph idx="1"/>
          </p:nvPr>
        </p:nvSpPr>
        <p:spPr>
          <a:xfrm>
            <a:off x="334963" y="725097"/>
            <a:ext cx="11542659" cy="534071"/>
          </a:xfrm>
        </p:spPr>
        <p:txBody>
          <a:bodyPr/>
          <a:lstStyle/>
          <a:p>
            <a:r>
              <a:rPr lang="zh-CN" altLang="en-US" sz="2400" dirty="0"/>
              <a:t>二</a:t>
            </a:r>
            <a:r>
              <a:rPr lang="zh-CN" altLang="en-US" sz="2400" dirty="0" smtClean="0"/>
              <a:t>、课程评价电脑端操作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38150" y="1428736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、登录研究生管理系统</a:t>
            </a:r>
            <a:endParaRPr lang="zh-CN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026" y="1857364"/>
            <a:ext cx="7962889" cy="448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6"/>
          <p:cNvSpPr>
            <a:spLocks noGrp="1"/>
          </p:cNvSpPr>
          <p:nvPr>
            <p:ph idx="1"/>
          </p:nvPr>
        </p:nvSpPr>
        <p:spPr>
          <a:xfrm>
            <a:off x="334963" y="725097"/>
            <a:ext cx="11542659" cy="534071"/>
          </a:xfrm>
        </p:spPr>
        <p:txBody>
          <a:bodyPr/>
          <a:lstStyle/>
          <a:p>
            <a:r>
              <a:rPr lang="zh-CN" altLang="en-US" sz="2400" dirty="0"/>
              <a:t>二</a:t>
            </a:r>
            <a:r>
              <a:rPr lang="zh-CN" altLang="en-US" sz="2400" dirty="0" smtClean="0"/>
              <a:t>、课程评价电脑端操作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38150" y="1428736"/>
            <a:ext cx="107901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、登录研究生管理系统，进入课程评价</a:t>
            </a:r>
            <a:endParaRPr lang="en-US" altLang="zh-CN" dirty="0" smtClean="0"/>
          </a:p>
          <a:p>
            <a:r>
              <a:rPr lang="zh-CN" altLang="en-US" dirty="0" smtClean="0"/>
              <a:t>确认右上角身份为</a:t>
            </a:r>
            <a:r>
              <a:rPr lang="en-US" altLang="zh-CN" dirty="0" smtClean="0"/>
              <a:t>”</a:t>
            </a:r>
            <a:r>
              <a:rPr lang="zh-CN" altLang="en-US" dirty="0" smtClean="0"/>
              <a:t>学院</a:t>
            </a:r>
            <a:r>
              <a:rPr lang="en-US" altLang="zh-CN" dirty="0" smtClean="0"/>
              <a:t>”</a:t>
            </a:r>
            <a:r>
              <a:rPr lang="zh-CN" altLang="en-US" dirty="0" smtClean="0"/>
              <a:t>（如同时是</a:t>
            </a:r>
            <a:r>
              <a:rPr lang="zh-CN" altLang="en-US" smtClean="0"/>
              <a:t>任课教师</a:t>
            </a:r>
            <a:r>
              <a:rPr lang="en-US" altLang="zh-CN" smtClean="0"/>
              <a:t>,</a:t>
            </a:r>
            <a:r>
              <a:rPr lang="zh-CN" altLang="en-US" dirty="0" smtClean="0"/>
              <a:t>请选择“教师”进入，然后对自己担任的课程进行自评价）</a:t>
            </a:r>
            <a:endParaRPr lang="en-US" altLang="zh-CN" dirty="0" smtClean="0"/>
          </a:p>
          <a:p>
            <a:r>
              <a:rPr lang="zh-CN" altLang="en-US" dirty="0" smtClean="0"/>
              <a:t>点击培养模块下的课程管理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2489088"/>
            <a:ext cx="5472608" cy="277737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292" y="2489088"/>
            <a:ext cx="5051363" cy="2785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6"/>
          <p:cNvSpPr>
            <a:spLocks noGrp="1"/>
          </p:cNvSpPr>
          <p:nvPr>
            <p:ph idx="1"/>
          </p:nvPr>
        </p:nvSpPr>
        <p:spPr>
          <a:xfrm>
            <a:off x="334963" y="725097"/>
            <a:ext cx="11542659" cy="534071"/>
          </a:xfrm>
        </p:spPr>
        <p:txBody>
          <a:bodyPr/>
          <a:lstStyle/>
          <a:p>
            <a:r>
              <a:rPr lang="zh-CN" altLang="en-US" sz="2400" dirty="0"/>
              <a:t>二</a:t>
            </a:r>
            <a:r>
              <a:rPr lang="zh-CN" altLang="en-US" sz="2400" dirty="0" smtClean="0"/>
              <a:t>、课程评价电脑端操作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38150" y="1428736"/>
            <a:ext cx="4993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、在教学质量评价（督导） 页面进行课程选择</a:t>
            </a:r>
            <a:endParaRPr lang="zh-CN" alt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834" y="1857364"/>
            <a:ext cx="7557659" cy="448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810644" y="2786058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找到评价的课程</a:t>
            </a:r>
            <a:endParaRPr lang="en-US" altLang="zh-CN" dirty="0" smtClean="0"/>
          </a:p>
          <a:p>
            <a:r>
              <a:rPr lang="zh-CN" altLang="en-US" dirty="0" smtClean="0"/>
              <a:t>点击笔图标</a:t>
            </a:r>
            <a:endParaRPr lang="en-US" altLang="zh-CN" dirty="0" smtClean="0"/>
          </a:p>
          <a:p>
            <a:r>
              <a:rPr lang="zh-CN" altLang="en-US" dirty="0" smtClean="0"/>
              <a:t>进入评价页面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6"/>
          <p:cNvSpPr>
            <a:spLocks noGrp="1"/>
          </p:cNvSpPr>
          <p:nvPr>
            <p:ph idx="1"/>
          </p:nvPr>
        </p:nvSpPr>
        <p:spPr>
          <a:xfrm>
            <a:off x="334963" y="725097"/>
            <a:ext cx="11542659" cy="534071"/>
          </a:xfrm>
        </p:spPr>
        <p:txBody>
          <a:bodyPr/>
          <a:lstStyle/>
          <a:p>
            <a:r>
              <a:rPr lang="zh-CN" altLang="en-US" sz="2400" dirty="0"/>
              <a:t>二</a:t>
            </a:r>
            <a:r>
              <a:rPr lang="zh-CN" altLang="en-US" sz="2400" dirty="0" smtClean="0"/>
              <a:t>、课程评价电脑端操作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38150" y="1428736"/>
            <a:ext cx="446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5</a:t>
            </a:r>
            <a:r>
              <a:rPr lang="zh-CN" altLang="en-US" dirty="0" smtClean="0"/>
              <a:t>、进入具体课程评价页面对课程进行评价</a:t>
            </a:r>
            <a:endParaRPr lang="zh-CN" alt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74" y="1714488"/>
            <a:ext cx="6605601" cy="430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739074" y="1857364"/>
            <a:ext cx="371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目前可以针对教学态度、教学内容、教学方法、教学效果、整体情况</a:t>
            </a:r>
            <a:r>
              <a:rPr lang="en-US" altLang="zh-CN" dirty="0" smtClean="0"/>
              <a:t>5</a:t>
            </a:r>
            <a:r>
              <a:rPr lang="zh-CN" altLang="en-US" dirty="0" smtClean="0"/>
              <a:t>个项目分别进行评分。</a:t>
            </a:r>
            <a:endParaRPr lang="en-US" altLang="zh-CN" dirty="0" smtClean="0"/>
          </a:p>
          <a:p>
            <a:r>
              <a:rPr lang="zh-CN" altLang="en-US" dirty="0" smtClean="0"/>
              <a:t>每个项目分值范围</a:t>
            </a:r>
            <a:r>
              <a:rPr lang="en-US" altLang="zh-CN" dirty="0" smtClean="0"/>
              <a:t>0.5-5</a:t>
            </a:r>
            <a:r>
              <a:rPr lang="zh-CN" altLang="en-US" dirty="0" smtClean="0"/>
              <a:t>，各项目必须打分且分值互不影响。</a:t>
            </a:r>
            <a:endParaRPr lang="en-US" altLang="zh-CN" dirty="0" smtClean="0"/>
          </a:p>
          <a:p>
            <a:r>
              <a:rPr lang="zh-CN" altLang="en-US" dirty="0" smtClean="0"/>
              <a:t>“整体评价和</a:t>
            </a:r>
            <a:r>
              <a:rPr lang="zh-CN" altLang="en-US" dirty="0"/>
              <a:t>建议”可以</a:t>
            </a:r>
            <a:r>
              <a:rPr lang="zh-CN" altLang="en-US" dirty="0" smtClean="0"/>
              <a:t>进行文字描述。</a:t>
            </a:r>
            <a:endParaRPr lang="en-US" altLang="zh-CN" dirty="0" smtClean="0"/>
          </a:p>
          <a:p>
            <a:r>
              <a:rPr lang="zh-CN" altLang="en-US" dirty="0" smtClean="0"/>
              <a:t>评价完成后请提交。</a:t>
            </a:r>
            <a:endParaRPr lang="en-US" altLang="zh-CN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1449" t="60306" r="5357" b="1229"/>
          <a:stretch/>
        </p:blipFill>
        <p:spPr>
          <a:xfrm>
            <a:off x="4287372" y="4366459"/>
            <a:ext cx="7166478" cy="2145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6"/>
          <p:cNvSpPr>
            <a:spLocks noGrp="1"/>
          </p:cNvSpPr>
          <p:nvPr>
            <p:ph idx="1"/>
          </p:nvPr>
        </p:nvSpPr>
        <p:spPr>
          <a:xfrm>
            <a:off x="309522" y="500042"/>
            <a:ext cx="11542659" cy="534071"/>
          </a:xfrm>
        </p:spPr>
        <p:txBody>
          <a:bodyPr/>
          <a:lstStyle/>
          <a:p>
            <a:r>
              <a:rPr lang="zh-CN" altLang="en-US" sz="2400" dirty="0"/>
              <a:t>二</a:t>
            </a:r>
            <a:r>
              <a:rPr lang="zh-CN" altLang="en-US" sz="2400" dirty="0" smtClean="0"/>
              <a:t>、课程评价移动端操作</a:t>
            </a:r>
            <a:endParaRPr lang="zh-CN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38216" y="5429264"/>
            <a:ext cx="226215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1</a:t>
            </a:r>
            <a:r>
              <a:rPr lang="zh-CN" altLang="en-US" dirty="0" smtClean="0"/>
              <a:t>、打开浙大钉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点击最下方浙江大学</a:t>
            </a:r>
            <a:endParaRPr lang="zh-CN" alt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2530" y="1357298"/>
            <a:ext cx="1827693" cy="396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7273" y="1357298"/>
            <a:ext cx="1827693" cy="396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16" y="1357298"/>
            <a:ext cx="1827693" cy="396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604932" y="5429264"/>
            <a:ext cx="249299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2</a:t>
            </a:r>
            <a:r>
              <a:rPr lang="zh-CN" altLang="en-US" dirty="0" smtClean="0"/>
              <a:t>、登录统一身份认证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如果之前登陆过请忽略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202480" y="5429264"/>
            <a:ext cx="239039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3</a:t>
            </a:r>
            <a:r>
              <a:rPr lang="zh-CN" altLang="en-US" dirty="0" smtClean="0"/>
              <a:t>、选择教育教学栏目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课程评价（研）</a:t>
            </a:r>
            <a:endParaRPr lang="zh-CN" altLang="en-US" dirty="0"/>
          </a:p>
        </p:txBody>
      </p:sp>
      <p:sp>
        <p:nvSpPr>
          <p:cNvPr id="15" name="右箭头 14"/>
          <p:cNvSpPr/>
          <p:nvPr/>
        </p:nvSpPr>
        <p:spPr>
          <a:xfrm>
            <a:off x="3667108" y="2928934"/>
            <a:ext cx="57150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7239008" y="2928934"/>
            <a:ext cx="57150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1425</TotalTime>
  <Words>390</Words>
  <Application>Microsoft Office PowerPoint</Application>
  <PresentationFormat>宽屏</PresentationFormat>
  <Paragraphs>57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Microsoft YaHei UI</vt:lpstr>
      <vt:lpstr>黑体</vt:lpstr>
      <vt:lpstr>微软雅黑</vt:lpstr>
      <vt:lpstr>Arial</vt:lpstr>
      <vt:lpstr>Office 主题​​</vt:lpstr>
      <vt:lpstr>课程评价操作指南（督导版）</vt:lpstr>
      <vt:lpstr>目录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Xuyou Yang</dc:creator>
  <cp:lastModifiedBy>gyh</cp:lastModifiedBy>
  <cp:revision>131</cp:revision>
  <dcterms:created xsi:type="dcterms:W3CDTF">2019-07-24T02:35:23Z</dcterms:created>
  <dcterms:modified xsi:type="dcterms:W3CDTF">2020-09-14T08:06:04Z</dcterms:modified>
</cp:coreProperties>
</file>