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5" r:id="rId3"/>
    <p:sldId id="277" r:id="rId4"/>
    <p:sldId id="272" r:id="rId5"/>
    <p:sldId id="257" r:id="rId6"/>
    <p:sldId id="258" r:id="rId7"/>
    <p:sldId id="260" r:id="rId8"/>
    <p:sldId id="264" r:id="rId9"/>
    <p:sldId id="267" r:id="rId10"/>
    <p:sldId id="270" r:id="rId11"/>
    <p:sldId id="266" r:id="rId12"/>
    <p:sldId id="269" r:id="rId13"/>
    <p:sldId id="27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3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86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41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26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8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45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33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03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00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83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78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37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90D0-3D7B-443E-B839-60111EE9C42C}" type="datetimeFigureOut">
              <a:rPr lang="zh-CN" altLang="en-US" smtClean="0"/>
              <a:t>2019/4/30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B27E-A972-457C-83E4-5E8A052B3D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90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jdx.fanya.chaoxing.com/port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03712" y="1628800"/>
            <a:ext cx="8568952" cy="2304256"/>
          </a:xfrm>
        </p:spPr>
        <p:txBody>
          <a:bodyPr/>
          <a:lstStyle/>
          <a:p>
            <a:pPr algn="r"/>
            <a:r>
              <a:rPr lang="zh-CN" altLang="en-US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浙江大学工程伦理</a:t>
            </a:r>
            <a:br>
              <a:rPr lang="en-US" altLang="zh-CN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线上线下混合式教学模式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192344" y="3717032"/>
            <a:ext cx="2880320" cy="504056"/>
          </a:xfrm>
        </p:spPr>
        <p:txBody>
          <a:bodyPr>
            <a:norm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年夏季学期（试点）</a:t>
            </a:r>
          </a:p>
        </p:txBody>
      </p:sp>
    </p:spTree>
    <p:extLst>
      <p:ext uri="{BB962C8B-B14F-4D97-AF65-F5344CB8AC3E}">
        <p14:creationId xmlns:p14="http://schemas.microsoft.com/office/powerpoint/2010/main" val="140803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384" y="1556792"/>
            <a:ext cx="11161240" cy="4925144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每次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现场教学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进行两次签到。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在第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课时，签到一次；在最后一课时，签到一次。每次签到时间</a:t>
            </a: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过时不再补签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。特殊情况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补签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，找助教办理。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缺少第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次签到，将认定为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迟到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；缺少第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次签到，将认定为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早退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。迟到早退，不给你补签。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次签到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构成总分当中的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分。每次签到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B1045AC-3851-4D2F-A786-E7757DA9EA63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签到</a:t>
            </a:r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的补充说明</a:t>
            </a:r>
          </a:p>
        </p:txBody>
      </p:sp>
    </p:spTree>
    <p:extLst>
      <p:ext uri="{BB962C8B-B14F-4D97-AF65-F5344CB8AC3E}">
        <p14:creationId xmlns:p14="http://schemas.microsoft.com/office/powerpoint/2010/main" val="220571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7488" y="116632"/>
            <a:ext cx="8229600" cy="994122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混合式课程注意事项：</a:t>
            </a:r>
            <a:br>
              <a:rPr lang="en-US" altLang="zh-CN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注意教学活动的</a:t>
            </a:r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时效性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628800"/>
            <a:ext cx="10945216" cy="3293708"/>
          </a:xfrm>
        </p:spPr>
        <p:txBody>
          <a:bodyPr>
            <a:normAutofit/>
          </a:bodyPr>
          <a:lstStyle/>
          <a:p>
            <a:pPr>
              <a:lnSpc>
                <a:spcPct val="132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考试是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限时（ </a:t>
            </a: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分钟）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2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没有在规定时间完成考试的同学，可以申请补考，补考一律放在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期末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进行。所有的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考试只能提交一次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，不能重复提交。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2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作业通常留有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一定期限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限期完成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。过期不再开放，否则影响其他同学的作业成绩。作业可以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重复提交三次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取最高分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2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除第一周之外，课程互动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有效期为一周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，过期失效，无法再参与。</a:t>
            </a:r>
          </a:p>
        </p:txBody>
      </p:sp>
    </p:spTree>
    <p:extLst>
      <p:ext uri="{BB962C8B-B14F-4D97-AF65-F5344CB8AC3E}">
        <p14:creationId xmlns:p14="http://schemas.microsoft.com/office/powerpoint/2010/main" val="171921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484784"/>
            <a:ext cx="8496944" cy="506916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助教：徐亚运（周一）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1182905355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郭    仟（周三、四）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1504736087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钱助理（上海超星尔雅公司课程指导）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颜助理（浙江超星公司后台咨询）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8F32AF05-22CB-4A8A-9AE1-2F13E32708C0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教学支持团队</a:t>
            </a:r>
          </a:p>
        </p:txBody>
      </p:sp>
    </p:spTree>
    <p:extLst>
      <p:ext uri="{BB962C8B-B14F-4D97-AF65-F5344CB8AC3E}">
        <p14:creationId xmlns:p14="http://schemas.microsoft.com/office/powerpoint/2010/main" val="102426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384" y="1556792"/>
            <a:ext cx="10091464" cy="334096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补选的同学：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请与各个班的助教联系，加入班级微信群，及时了解各班的教学信息。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周一晚上紫金港校区班：许助教，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1182905355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周三和周四晚上玉泉校区班：郭助教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1504736087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4D12272-AEDD-42E2-888B-BF1568CBF2CB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跟上教学进度</a:t>
            </a:r>
          </a:p>
        </p:txBody>
      </p:sp>
    </p:spTree>
    <p:extLst>
      <p:ext uri="{BB962C8B-B14F-4D97-AF65-F5344CB8AC3E}">
        <p14:creationId xmlns:p14="http://schemas.microsoft.com/office/powerpoint/2010/main" val="63452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551384" y="0"/>
            <a:ext cx="6580312" cy="1143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线上线下混合制教学方式</a:t>
            </a: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432048" y="1340768"/>
            <a:ext cx="11352584" cy="5068888"/>
          </a:xfrm>
        </p:spPr>
        <p:txBody>
          <a:bodyPr>
            <a:normAutofit lnSpcReduction="10000"/>
          </a:bodyPr>
          <a:lstStyle/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电脑端登录：</a:t>
            </a:r>
            <a:endParaRPr lang="en-US" altLang="zh-CN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请同学们事先登入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浙江大学网络教学平台 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http://zjdx.fanya.chaoxing.com/portal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在页面上点击登入，输入账号为学号，初始密码为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完成密码的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，以及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绑定手机号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手机端登录：</a:t>
            </a:r>
            <a:endParaRPr lang="en-US" altLang="zh-CN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在各大应用商店下载学习通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，使用账号密码或者手机号登入。在今后的学习中，我们会使用平台以及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进行教学，欢迎同学们事先了解并熟悉平台以及学习通。</a:t>
            </a: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n"/>
            </a:pP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905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79376" y="1556792"/>
            <a:ext cx="10972800" cy="2045642"/>
          </a:xfrm>
        </p:spPr>
        <p:txBody>
          <a:bodyPr>
            <a:norm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授课模式：</a:t>
            </a:r>
            <a:b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线下课堂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线上课堂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b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线下课堂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（现场教学）：第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次和第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次，以学习通中的通知为准。</a:t>
            </a:r>
            <a:b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线上课堂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（非现场教学）。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DE0B736-40CB-4AB8-BADC-EA2B71411E00}"/>
              </a:ext>
            </a:extLst>
          </p:cNvPr>
          <p:cNvSpPr txBox="1">
            <a:spLocks/>
          </p:cNvSpPr>
          <p:nvPr/>
        </p:nvSpPr>
        <p:spPr>
          <a:xfrm>
            <a:off x="551384" y="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线上线下混合制教学方式</a:t>
            </a:r>
          </a:p>
        </p:txBody>
      </p:sp>
    </p:spTree>
    <p:extLst>
      <p:ext uri="{BB962C8B-B14F-4D97-AF65-F5344CB8AC3E}">
        <p14:creationId xmlns:p14="http://schemas.microsoft.com/office/powerpoint/2010/main" val="409354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title"/>
          </p:nvPr>
        </p:nvSpPr>
        <p:spPr>
          <a:xfrm>
            <a:off x="1127448" y="1412776"/>
            <a:ext cx="3614638" cy="1143000"/>
          </a:xfrm>
        </p:spPr>
        <p:txBody>
          <a:bodyPr/>
          <a:lstStyle/>
          <a:p>
            <a:pPr eaLnBrk="1" hangingPunct="1"/>
            <a:r>
              <a:rPr lang="zh-CN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主讲教师介绍</a:t>
            </a:r>
          </a:p>
        </p:txBody>
      </p:sp>
      <p:sp>
        <p:nvSpPr>
          <p:cNvPr id="3075" name="内容占位符 2"/>
          <p:cNvSpPr>
            <a:spLocks noGrp="1" noChangeArrowheads="1"/>
          </p:cNvSpPr>
          <p:nvPr>
            <p:ph idx="1"/>
          </p:nvPr>
        </p:nvSpPr>
        <p:spPr>
          <a:xfrm>
            <a:off x="1199456" y="2492896"/>
            <a:ext cx="4176464" cy="236066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丛杭青</a:t>
            </a:r>
            <a:endParaRPr lang="en-US" altLang="zh-CN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哲学博士、教授</a:t>
            </a:r>
            <a:endParaRPr lang="en-US" altLang="zh-CN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Dept. Phil.</a:t>
            </a: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hqcong@zju.edu.cn</a:t>
            </a:r>
          </a:p>
          <a:p>
            <a:pPr eaLnBrk="1" hangingPunct="1">
              <a:buFont typeface="Wingdings" panose="05000000000000000000" pitchFamily="2" charset="2"/>
              <a:buChar char="p"/>
            </a:pPr>
            <a:r>
              <a:rPr lang="en-US" altLang="zh-CN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8827-3550</a:t>
            </a:r>
            <a:endParaRPr lang="zh-CN" altLang="en-US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6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1484784"/>
            <a:ext cx="368318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FBB60E4F-D640-493A-942B-36E182343EF3}"/>
              </a:ext>
            </a:extLst>
          </p:cNvPr>
          <p:cNvSpPr txBox="1">
            <a:spLocks/>
          </p:cNvSpPr>
          <p:nvPr/>
        </p:nvSpPr>
        <p:spPr>
          <a:xfrm>
            <a:off x="551384" y="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线上线下混合制教学方式</a:t>
            </a:r>
          </a:p>
        </p:txBody>
      </p:sp>
    </p:spTree>
    <p:extLst>
      <p:ext uri="{BB962C8B-B14F-4D97-AF65-F5344CB8AC3E}">
        <p14:creationId xmlns:p14="http://schemas.microsoft.com/office/powerpoint/2010/main" val="175355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45740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课程考核分数构成</a:t>
            </a:r>
            <a:endParaRPr lang="en-US" altLang="zh-CN" sz="2400" b="1" dirty="0">
              <a:solidFill>
                <a:srgbClr val="004D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课前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观看视频：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作业：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课中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课程积分（课程互动） 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签到：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直播：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课后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考试：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</a:p>
          <a:p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588E9167-CDCE-4832-89D0-FA7845499F3C}"/>
              </a:ext>
            </a:extLst>
          </p:cNvPr>
          <p:cNvSpPr txBox="1">
            <a:spLocks/>
          </p:cNvSpPr>
          <p:nvPr/>
        </p:nvSpPr>
        <p:spPr>
          <a:xfrm>
            <a:off x="551384" y="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线上线下混合制教学方式</a:t>
            </a:r>
          </a:p>
        </p:txBody>
      </p:sp>
    </p:spTree>
    <p:extLst>
      <p:ext uri="{BB962C8B-B14F-4D97-AF65-F5344CB8AC3E}">
        <p14:creationId xmlns:p14="http://schemas.microsoft.com/office/powerpoint/2010/main" val="75211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16B0CBCC-6508-4F83-857B-E24286A4D9FC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课程考核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9CE0B2A5-3043-473C-80DA-BCE46E4E656F}"/>
              </a:ext>
            </a:extLst>
          </p:cNvPr>
          <p:cNvSpPr txBox="1">
            <a:spLocks/>
          </p:cNvSpPr>
          <p:nvPr/>
        </p:nvSpPr>
        <p:spPr>
          <a:xfrm>
            <a:off x="623392" y="1457400"/>
            <a:ext cx="9865096" cy="2691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课前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观看视频：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  <a:p>
            <a:pPr marL="0" indent="0">
              <a:buNone/>
            </a:pPr>
            <a:r>
              <a:rPr lang="zh-CN" altLang="en-US" sz="2400" dirty="0"/>
              <a:t>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课程视频全部完成得满分，单个视频分值平均分配，满分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作业：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所有作业的平均分。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020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672752" y="5373216"/>
            <a:ext cx="10972800" cy="1143000"/>
          </a:xfrm>
        </p:spPr>
        <p:txBody>
          <a:bodyPr/>
          <a:lstStyle/>
          <a:p>
            <a:r>
              <a:rPr lang="zh-CN" altLang="en-US" dirty="0"/>
              <a:t>考试</a:t>
            </a:r>
            <a:r>
              <a:rPr lang="en-US" altLang="zh-CN" dirty="0"/>
              <a:t>25</a:t>
            </a:r>
            <a:r>
              <a:rPr lang="zh-CN" altLang="en-US" dirty="0"/>
              <a:t>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31704" y="4725144"/>
            <a:ext cx="8229600" cy="470912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所有考试的平均分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D37E3D4-6411-48F9-B6E4-5D4B0664A525}"/>
              </a:ext>
            </a:extLst>
          </p:cNvPr>
          <p:cNvSpPr txBox="1">
            <a:spLocks/>
          </p:cNvSpPr>
          <p:nvPr/>
        </p:nvSpPr>
        <p:spPr>
          <a:xfrm>
            <a:off x="623392" y="1457400"/>
            <a:ext cx="11017224" cy="5283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课中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课程积分（课程互动） 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参与投票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问卷、抢答、选人、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讨论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可以获得相应分数，分数临时确定。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课程互动包括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课程现场的互动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非现场的互动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两个部分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课程现场互动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由教师主持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课程非现场互动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由教师和助教共同主持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直播：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观看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直播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直播回放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总时长达到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分钟为满分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7717D2D9-5212-4F95-B4D6-9A1E18DB0687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课程考核</a:t>
            </a:r>
          </a:p>
        </p:txBody>
      </p:sp>
    </p:spTree>
    <p:extLst>
      <p:ext uri="{BB962C8B-B14F-4D97-AF65-F5344CB8AC3E}">
        <p14:creationId xmlns:p14="http://schemas.microsoft.com/office/powerpoint/2010/main" val="111709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04"/>
          <a:stretch/>
        </p:blipFill>
        <p:spPr>
          <a:xfrm>
            <a:off x="5879976" y="1484784"/>
            <a:ext cx="3456384" cy="4361048"/>
          </a:xfrm>
        </p:spPr>
      </p:pic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49DF284-A3AA-4D05-9615-EF94C686F155}"/>
              </a:ext>
            </a:extLst>
          </p:cNvPr>
          <p:cNvSpPr txBox="1">
            <a:spLocks/>
          </p:cNvSpPr>
          <p:nvPr/>
        </p:nvSpPr>
        <p:spPr>
          <a:xfrm>
            <a:off x="623392" y="1457400"/>
            <a:ext cx="11017224" cy="5283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课中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签到：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8B58C62E-B5D8-4623-8D52-9615099233D7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课程考核</a:t>
            </a:r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4393FC55-361F-432A-A06C-EA3E6E186AD4}"/>
              </a:ext>
            </a:extLst>
          </p:cNvPr>
          <p:cNvSpPr txBox="1">
            <a:spLocks/>
          </p:cNvSpPr>
          <p:nvPr/>
        </p:nvSpPr>
        <p:spPr>
          <a:xfrm>
            <a:off x="623392" y="2852936"/>
            <a:ext cx="11017224" cy="1827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课后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考试：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所有考试的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平均成绩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310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670871"/>
              </p:ext>
            </p:extLst>
          </p:nvPr>
        </p:nvGraphicFramePr>
        <p:xfrm>
          <a:off x="1127448" y="1340768"/>
          <a:ext cx="10081122" cy="39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视频序号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作业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现场教学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线上教学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期中考试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√暂定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3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131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期末考试</a:t>
                      </a:r>
                      <a:r>
                        <a:rPr lang="en-US" altLang="zh-CN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标题 1">
            <a:extLst>
              <a:ext uri="{FF2B5EF4-FFF2-40B4-BE49-F238E27FC236}">
                <a16:creationId xmlns:a16="http://schemas.microsoft.com/office/drawing/2014/main" id="{510F3DF9-DD03-484D-B304-56754083DF42}"/>
              </a:ext>
            </a:extLst>
          </p:cNvPr>
          <p:cNvSpPr txBox="1">
            <a:spLocks/>
          </p:cNvSpPr>
          <p:nvPr/>
        </p:nvSpPr>
        <p:spPr>
          <a:xfrm>
            <a:off x="1631504" y="31440"/>
            <a:ext cx="658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rgbClr val="00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教学安排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AFB73257-8F9F-4BAF-9613-C39BC8DE0057}"/>
              </a:ext>
            </a:extLst>
          </p:cNvPr>
          <p:cNvSpPr txBox="1">
            <a:spLocks/>
          </p:cNvSpPr>
          <p:nvPr/>
        </p:nvSpPr>
        <p:spPr>
          <a:xfrm>
            <a:off x="1127448" y="5589240"/>
            <a:ext cx="1097280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教学进度表请向各班助教索取</a:t>
            </a:r>
          </a:p>
        </p:txBody>
      </p:sp>
    </p:spTree>
    <p:extLst>
      <p:ext uri="{BB962C8B-B14F-4D97-AF65-F5344CB8AC3E}">
        <p14:creationId xmlns:p14="http://schemas.microsoft.com/office/powerpoint/2010/main" val="387411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宽屏</PresentationFormat>
  <Paragraphs>116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微软雅黑</vt:lpstr>
      <vt:lpstr>Arial</vt:lpstr>
      <vt:lpstr>Calibri</vt:lpstr>
      <vt:lpstr>Wingdings</vt:lpstr>
      <vt:lpstr>Office 主题​​</vt:lpstr>
      <vt:lpstr>浙江大学工程伦理 线上线下混合式教学模式</vt:lpstr>
      <vt:lpstr>线上线下混合制教学方式</vt:lpstr>
      <vt:lpstr>授课模式：        线下课堂3次+线上课堂5次        线下课堂（现场教学）：第4次和第8次，以学习通中的通知为准。        线上课堂（非现场教学）。</vt:lpstr>
      <vt:lpstr>主讲教师介绍</vt:lpstr>
      <vt:lpstr>PowerPoint 演示文稿</vt:lpstr>
      <vt:lpstr>PowerPoint 演示文稿</vt:lpstr>
      <vt:lpstr>考试25分</vt:lpstr>
      <vt:lpstr>PowerPoint 演示文稿</vt:lpstr>
      <vt:lpstr>PowerPoint 演示文稿</vt:lpstr>
      <vt:lpstr>PowerPoint 演示文稿</vt:lpstr>
      <vt:lpstr>混合式课程注意事项： 注意教学活动的时效性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课程考核分数构成</dc:title>
  <dc:creator>Cohen</dc:creator>
  <cp:lastModifiedBy>anson00zhao@163.com</cp:lastModifiedBy>
  <cp:revision>27</cp:revision>
  <dcterms:created xsi:type="dcterms:W3CDTF">2019-04-27T13:18:23Z</dcterms:created>
  <dcterms:modified xsi:type="dcterms:W3CDTF">2019-04-30T07:13:15Z</dcterms:modified>
</cp:coreProperties>
</file>